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4" r:id="rId41"/>
    <p:sldId id="295" r:id="rId4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fccc0fe3a_2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5fccc0fe3a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fccc0fe3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5fccc0fe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fccc0fe3a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5fccc0fe3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fccc0fe3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5fccc0fe3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fccc0fe3a_2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5fccc0fe3a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fccc0fe3a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5fccc0fe3a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39f0b5219c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239f0b5219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fccc0fe3a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25fccc0fe3a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fccc0fe3a_2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5fccc0fe3a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fccc0fe3a_2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25fccc0fe3a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fccc0fe3a_2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25fccc0fe3a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fccc0fe3a_2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5fccc0fe3a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9f0b5219c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39f0b5219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fccc0fe3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5fccc0f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fccc0fe3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25fccc0fe3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fccc0fe3a_2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5fccc0fe3a_2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fccc0fe3a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5fccc0fe3a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fccc0fe3a_2_5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25fccc0fe3a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fccc0fe3a_2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5fccc0fe3a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fccc0fe3a_2_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5fccc0fe3a_2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39f0b5219c_26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239f0b5219c_2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39f0b5219c_6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239f0b5219c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fccc0fe3a_2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5fccc0fe3a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fccc0fe3a_2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5fccc0fe3a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39f0b5219c_6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239f0b5219c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fccc0fe3a_2_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5fccc0fe3a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39f0b5219c_1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239f0b5219c_1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fccc0fe3a_2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25fccc0fe3a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fccc0fe3a_2_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5fccc0fe3a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fccc0fe3a_2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25fccc0fe3a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fccc0fe3a_2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25fccc0fe3a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39f0b5219c_2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239f0b5219c_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5fccc0fe3a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25fccc0fe3a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fccc0fe3a_2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5fccc0fe3a_2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fccc0fe3a_2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25fccc0fe3a_2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fccc0fe3a_2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5fccc0fe3a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5fccc0fe3a_2_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5fccc0fe3a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fccc0fe3a_2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5fccc0fe3a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fccc0fe3a_2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5fccc0fe3a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fccc0fe3a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25fccc0fe3a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Slide" type="title">
  <p:cSld name="TITL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973836" y="445770"/>
            <a:ext cx="4704588" cy="213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  <a:defRPr sz="4100" b="1" i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231386" y="3525012"/>
            <a:ext cx="3819906" cy="8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975947" y="2622242"/>
            <a:ext cx="0" cy="25146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60" name="Google Shape;60;p14"/>
          <p:cNvSpPr/>
          <p:nvPr/>
        </p:nvSpPr>
        <p:spPr>
          <a:xfrm>
            <a:off x="6163335" y="2230380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94252" y="2058410"/>
            <a:ext cx="104279" cy="104278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882597" y="239869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975947" y="2622242"/>
            <a:ext cx="0" cy="25146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64" name="Google Shape;64;p14"/>
          <p:cNvSpPr/>
          <p:nvPr/>
        </p:nvSpPr>
        <p:spPr>
          <a:xfrm>
            <a:off x="6163335" y="2230380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894252" y="2058410"/>
            <a:ext cx="104279" cy="104278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882597" y="239869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975947" y="2622242"/>
            <a:ext cx="0" cy="25146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68" name="Google Shape;68;p14"/>
          <p:cNvSpPr/>
          <p:nvPr/>
        </p:nvSpPr>
        <p:spPr>
          <a:xfrm>
            <a:off x="6163335" y="2230380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894252" y="2058410"/>
            <a:ext cx="104279" cy="104278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882597" y="239869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>
            <a:spLocks noGrp="1"/>
          </p:cNvSpPr>
          <p:nvPr>
            <p:ph type="pic" idx="2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sz="45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83" name="Google Shape;83;p15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87" name="Google Shape;87;p15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1143000" y="1097280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sz="4500" b="1" i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1145286" y="2894076"/>
            <a:ext cx="6858000" cy="99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8079200" y="2290769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043273" y="188687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8268626" y="209067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946402" y="1975086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98040" y="2312503"/>
            <a:ext cx="71819" cy="71819"/>
          </a:xfrm>
          <a:custGeom>
            <a:avLst/>
            <a:gdLst/>
            <a:ahLst/>
            <a:cxnLst/>
            <a:rect l="l" t="t" r="r" b="b"/>
            <a:pathLst>
              <a:path w="95759" h="95759" extrusionOk="0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060054" y="2619652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8079200" y="2290769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8043273" y="188687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8268626" y="209067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946402" y="1975086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98040" y="2312503"/>
            <a:ext cx="71819" cy="71819"/>
          </a:xfrm>
          <a:custGeom>
            <a:avLst/>
            <a:gdLst/>
            <a:ahLst/>
            <a:cxnLst/>
            <a:rect l="l" t="t" r="r" b="b"/>
            <a:pathLst>
              <a:path w="95759" h="95759" extrusionOk="0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060054" y="2619652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8079200" y="2290769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8043273" y="188687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8268626" y="2090679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946402" y="1975086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798040" y="2312503"/>
            <a:ext cx="71819" cy="71819"/>
          </a:xfrm>
          <a:custGeom>
            <a:avLst/>
            <a:gdLst/>
            <a:ahLst/>
            <a:cxnLst/>
            <a:rect l="l" t="t" r="r" b="b"/>
            <a:pathLst>
              <a:path w="95759" h="95759" extrusionOk="0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060054" y="2619652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>
            <a:spLocks noGrp="1"/>
          </p:cNvSpPr>
          <p:nvPr>
            <p:ph type="pic" idx="2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19" name="Google Shape;119;p17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17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22" name="Google Shape;122;p17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4" name="Google Shape;124;p17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25" name="Google Shape;125;p17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>
            <a:spLocks noGrp="1"/>
          </p:cNvSpPr>
          <p:nvPr>
            <p:ph type="pic" idx="2"/>
          </p:nvPr>
        </p:nvSpPr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9"/>
          <p:cNvSpPr>
            <a:spLocks noGrp="1"/>
          </p:cNvSpPr>
          <p:nvPr>
            <p:ph type="pic" idx="3"/>
          </p:nvPr>
        </p:nvSpPr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9"/>
          <p:cNvSpPr>
            <a:spLocks noGrp="1"/>
          </p:cNvSpPr>
          <p:nvPr>
            <p:ph type="pic" idx="4"/>
          </p:nvPr>
        </p:nvSpPr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9"/>
          <p:cNvSpPr>
            <a:spLocks noGrp="1"/>
          </p:cNvSpPr>
          <p:nvPr>
            <p:ph type="pic" idx="5"/>
          </p:nvPr>
        </p:nvSpPr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320540" y="438912"/>
            <a:ext cx="3957066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4320540" y="2345436"/>
            <a:ext cx="3957066" cy="84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51" name="Google Shape;151;p19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19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Open Sans"/>
              <a:buNone/>
              <a:defRPr sz="4500" b="1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>
            <a:off x="536917" y="835538"/>
            <a:ext cx="0" cy="4301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21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ctrTitle"/>
          </p:nvPr>
        </p:nvSpPr>
        <p:spPr>
          <a:xfrm>
            <a:off x="4793742" y="630936"/>
            <a:ext cx="3326130" cy="242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1"/>
          </p:nvPr>
        </p:nvSpPr>
        <p:spPr>
          <a:xfrm>
            <a:off x="4793741" y="3374136"/>
            <a:ext cx="3326126" cy="38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0" name="Google Shape;170;p22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2"/>
          <p:cNvSpPr>
            <a:spLocks noGrp="1"/>
          </p:cNvSpPr>
          <p:nvPr>
            <p:ph type="pic" idx="2"/>
          </p:nvPr>
        </p:nvSpPr>
        <p:spPr>
          <a:xfrm>
            <a:off x="212598" y="226314"/>
            <a:ext cx="3915918" cy="469773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2" name="Google Shape;172;p22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3" name="Google Shape;173;p22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5" name="Google Shape;175;p22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32054" y="273844"/>
            <a:ext cx="807872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  <a:defRPr sz="41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432054" y="1369219"/>
            <a:ext cx="807872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dt" idx="10"/>
          </p:nvPr>
        </p:nvSpPr>
        <p:spPr>
          <a:xfrm>
            <a:off x="4937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ftr" idx="11"/>
          </p:nvPr>
        </p:nvSpPr>
        <p:spPr>
          <a:xfrm>
            <a:off x="6377940" y="630936"/>
            <a:ext cx="272262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8401698" y="258062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8672356" y="443183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8401698" y="258062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8672356" y="443183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8401698" y="258062"/>
            <a:ext cx="113652" cy="113652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8672356" y="443183"/>
            <a:ext cx="81469" cy="81469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1083564" y="1369219"/>
            <a:ext cx="341528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2"/>
          </p:nvPr>
        </p:nvSpPr>
        <p:spPr>
          <a:xfrm>
            <a:off x="5088636" y="1369219"/>
            <a:ext cx="341528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24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93" name="Google Shape;193;p24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1083564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2"/>
          </p:nvPr>
        </p:nvSpPr>
        <p:spPr>
          <a:xfrm>
            <a:off x="1083564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3"/>
          </p:nvPr>
        </p:nvSpPr>
        <p:spPr>
          <a:xfrm>
            <a:off x="5088636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4"/>
          </p:nvPr>
        </p:nvSpPr>
        <p:spPr>
          <a:xfrm>
            <a:off x="5088636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08" name="Google Shape;208;p25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9" name="Google Shape;209;p25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1083564" y="126087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2"/>
          </p:nvPr>
        </p:nvSpPr>
        <p:spPr>
          <a:xfrm>
            <a:off x="1083564" y="187880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3"/>
          </p:nvPr>
        </p:nvSpPr>
        <p:spPr>
          <a:xfrm>
            <a:off x="3737610" y="126087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4"/>
          </p:nvPr>
        </p:nvSpPr>
        <p:spPr>
          <a:xfrm>
            <a:off x="3737610" y="187880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24" name="Google Shape;224;p26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25" name="Google Shape;225;p26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5"/>
          </p:nvPr>
        </p:nvSpPr>
        <p:spPr>
          <a:xfrm>
            <a:off x="6398514" y="1326952"/>
            <a:ext cx="212598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6"/>
          </p:nvPr>
        </p:nvSpPr>
        <p:spPr>
          <a:xfrm>
            <a:off x="6398514" y="1944886"/>
            <a:ext cx="212598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7881238" y="369155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8608458" y="791686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8431166" y="33497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ctrTitle"/>
          </p:nvPr>
        </p:nvSpPr>
        <p:spPr>
          <a:xfrm>
            <a:off x="4793742" y="603504"/>
            <a:ext cx="3326130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1"/>
          </p:nvPr>
        </p:nvSpPr>
        <p:spPr>
          <a:xfrm>
            <a:off x="4793741" y="1351026"/>
            <a:ext cx="332613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2" name="Google Shape;242;p27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7"/>
          <p:cNvSpPr>
            <a:spLocks noGrp="1"/>
          </p:cNvSpPr>
          <p:nvPr>
            <p:ph type="pic" idx="2"/>
          </p:nvPr>
        </p:nvSpPr>
        <p:spPr>
          <a:xfrm>
            <a:off x="212598" y="2331720"/>
            <a:ext cx="3915918" cy="258546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7"/>
          <p:cNvSpPr>
            <a:spLocks noGrp="1"/>
          </p:cNvSpPr>
          <p:nvPr>
            <p:ph type="pic" idx="3"/>
          </p:nvPr>
        </p:nvSpPr>
        <p:spPr>
          <a:xfrm>
            <a:off x="212598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7"/>
          <p:cNvSpPr>
            <a:spLocks noGrp="1"/>
          </p:cNvSpPr>
          <p:nvPr>
            <p:ph type="pic" idx="4"/>
          </p:nvPr>
        </p:nvSpPr>
        <p:spPr>
          <a:xfrm>
            <a:off x="2283714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46" name="Google Shape;246;p27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7" name="Google Shape;247;p27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9" name="Google Shape;249;p27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8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9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" name="Google Shape;270;p30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>
            <a:spLocks noGrp="1"/>
          </p:cNvSpPr>
          <p:nvPr>
            <p:ph type="pic" idx="2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sz="45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" name="Google Shape;277;p31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2" name="Google Shape;282;p31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83" name="Google Shape;283;p31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>
            <a:spLocks noGrp="1"/>
          </p:cNvSpPr>
          <p:nvPr>
            <p:ph type="pic" idx="2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1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32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94" name="Google Shape;294;p32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97" name="Google Shape;297;p32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ctrTitle"/>
          </p:nvPr>
        </p:nvSpPr>
        <p:spPr>
          <a:xfrm>
            <a:off x="4793742" y="630936"/>
            <a:ext cx="3326130" cy="242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1"/>
          </p:nvPr>
        </p:nvSpPr>
        <p:spPr>
          <a:xfrm>
            <a:off x="4793741" y="3374136"/>
            <a:ext cx="3326126" cy="38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4" name="Google Shape;304;p33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05" name="Google Shape;305;p33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3"/>
          <p:cNvSpPr>
            <a:spLocks noGrp="1"/>
          </p:cNvSpPr>
          <p:nvPr>
            <p:ph type="pic" idx="2"/>
          </p:nvPr>
        </p:nvSpPr>
        <p:spPr>
          <a:xfrm>
            <a:off x="212598" y="226314"/>
            <a:ext cx="3915918" cy="469773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07" name="Google Shape;307;p33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08" name="Google Shape;308;p33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ctrTitle"/>
          </p:nvPr>
        </p:nvSpPr>
        <p:spPr>
          <a:xfrm>
            <a:off x="4793742" y="603504"/>
            <a:ext cx="3326130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1"/>
          </p:nvPr>
        </p:nvSpPr>
        <p:spPr>
          <a:xfrm>
            <a:off x="4793741" y="1351026"/>
            <a:ext cx="332613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" name="Google Shape;314;p34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15" name="Google Shape;315;p34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4"/>
          <p:cNvSpPr>
            <a:spLocks noGrp="1"/>
          </p:cNvSpPr>
          <p:nvPr>
            <p:ph type="pic" idx="2"/>
          </p:nvPr>
        </p:nvSpPr>
        <p:spPr>
          <a:xfrm>
            <a:off x="212598" y="2331720"/>
            <a:ext cx="3915918" cy="2585466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4"/>
          <p:cNvSpPr>
            <a:spLocks noGrp="1"/>
          </p:cNvSpPr>
          <p:nvPr>
            <p:ph type="pic" idx="3"/>
          </p:nvPr>
        </p:nvSpPr>
        <p:spPr>
          <a:xfrm>
            <a:off x="212598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34"/>
          <p:cNvSpPr>
            <a:spLocks noGrp="1"/>
          </p:cNvSpPr>
          <p:nvPr>
            <p:ph type="pic" idx="4"/>
          </p:nvPr>
        </p:nvSpPr>
        <p:spPr>
          <a:xfrm>
            <a:off x="2283714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9" name="Google Shape;319;p34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20" name="Google Shape;320;p34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>
            <a:spLocks noGrp="1"/>
          </p:cNvSpPr>
          <p:nvPr>
            <p:ph type="pic" idx="2"/>
          </p:nvPr>
        </p:nvSpPr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5"/>
          <p:cNvSpPr>
            <a:spLocks noGrp="1"/>
          </p:cNvSpPr>
          <p:nvPr>
            <p:ph type="pic" idx="3"/>
          </p:nvPr>
        </p:nvSpPr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35"/>
          <p:cNvSpPr>
            <a:spLocks noGrp="1"/>
          </p:cNvSpPr>
          <p:nvPr>
            <p:ph type="pic" idx="4"/>
          </p:nvPr>
        </p:nvSpPr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35"/>
          <p:cNvSpPr>
            <a:spLocks noGrp="1"/>
          </p:cNvSpPr>
          <p:nvPr>
            <p:ph type="pic" idx="5"/>
          </p:nvPr>
        </p:nvSpPr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4320540" y="438912"/>
            <a:ext cx="3957066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3" name="Google Shape;333;p3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34" name="Google Shape;334;p35"/>
          <p:cNvSpPr txBox="1">
            <a:spLocks noGrp="1"/>
          </p:cNvSpPr>
          <p:nvPr>
            <p:ph type="body" idx="1"/>
          </p:nvPr>
        </p:nvSpPr>
        <p:spPr>
          <a:xfrm>
            <a:off x="4320540" y="2345436"/>
            <a:ext cx="3957066" cy="84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5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8" name="Google Shape;338;p35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>
            <a:spLocks noGrp="1"/>
          </p:cNvSpPr>
          <p:nvPr>
            <p:ph type="pic" idx="2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sz="45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5" name="Google Shape;345;p36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3559046" y="2070208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3289960" y="1898237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1252490" y="4523679"/>
            <a:ext cx="95785" cy="95786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>
            <a:spLocks noGrp="1"/>
          </p:cNvSpPr>
          <p:nvPr>
            <p:ph type="pic" idx="2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" name="Google Shape;357;p37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58" name="Google Shape;358;p37"/>
          <p:cNvSpPr/>
          <p:nvPr/>
        </p:nvSpPr>
        <p:spPr>
          <a:xfrm>
            <a:off x="8461192" y="1552992"/>
            <a:ext cx="68354" cy="683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8226960" y="1335009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ctrTitle"/>
          </p:nvPr>
        </p:nvSpPr>
        <p:spPr>
          <a:xfrm>
            <a:off x="4793742" y="630936"/>
            <a:ext cx="3326130" cy="242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sz="27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4793741" y="3374136"/>
            <a:ext cx="3326126" cy="38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38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66" name="Google Shape;366;p38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38"/>
          <p:cNvSpPr>
            <a:spLocks noGrp="1"/>
          </p:cNvSpPr>
          <p:nvPr>
            <p:ph type="pic" idx="2"/>
          </p:nvPr>
        </p:nvSpPr>
        <p:spPr>
          <a:xfrm>
            <a:off x="212598" y="226314"/>
            <a:ext cx="3915918" cy="46977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ctrTitle"/>
          </p:nvPr>
        </p:nvSpPr>
        <p:spPr>
          <a:xfrm>
            <a:off x="4793742" y="603504"/>
            <a:ext cx="3326130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ubTitle" idx="1"/>
          </p:nvPr>
        </p:nvSpPr>
        <p:spPr>
          <a:xfrm>
            <a:off x="4793741" y="1351026"/>
            <a:ext cx="332613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1" name="Google Shape;371;p39"/>
          <p:cNvSpPr txBox="1">
            <a:spLocks noGrp="1"/>
          </p:cNvSpPr>
          <p:nvPr>
            <p:ph type="ftr" idx="11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3" name="Google Shape;373;p39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74" name="Google Shape;374;p39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39"/>
          <p:cNvSpPr>
            <a:spLocks noGrp="1"/>
          </p:cNvSpPr>
          <p:nvPr>
            <p:ph type="pic" idx="2"/>
          </p:nvPr>
        </p:nvSpPr>
        <p:spPr>
          <a:xfrm>
            <a:off x="212598" y="2331720"/>
            <a:ext cx="3915918" cy="2585466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39"/>
          <p:cNvSpPr>
            <a:spLocks noGrp="1"/>
          </p:cNvSpPr>
          <p:nvPr>
            <p:ph type="pic" idx="3"/>
          </p:nvPr>
        </p:nvSpPr>
        <p:spPr>
          <a:xfrm>
            <a:off x="212598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9"/>
          <p:cNvSpPr>
            <a:spLocks noGrp="1"/>
          </p:cNvSpPr>
          <p:nvPr>
            <p:ph type="pic" idx="4"/>
          </p:nvPr>
        </p:nvSpPr>
        <p:spPr>
          <a:xfrm>
            <a:off x="2283714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>
            <a:spLocks noGrp="1"/>
          </p:cNvSpPr>
          <p:nvPr>
            <p:ph type="pic" idx="2"/>
          </p:nvPr>
        </p:nvSpPr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0"/>
          <p:cNvSpPr>
            <a:spLocks noGrp="1"/>
          </p:cNvSpPr>
          <p:nvPr>
            <p:ph type="pic" idx="3"/>
          </p:nvPr>
        </p:nvSpPr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0"/>
          <p:cNvSpPr>
            <a:spLocks noGrp="1"/>
          </p:cNvSpPr>
          <p:nvPr>
            <p:ph type="pic" idx="4"/>
          </p:nvPr>
        </p:nvSpPr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0"/>
          <p:cNvSpPr>
            <a:spLocks noGrp="1"/>
          </p:cNvSpPr>
          <p:nvPr>
            <p:ph type="pic" idx="5"/>
          </p:nvPr>
        </p:nvSpPr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4320540" y="438912"/>
            <a:ext cx="3957066" cy="17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dt" idx="10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9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1104275" y="1394651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1510892" y="2360150"/>
            <a:ext cx="95785" cy="95785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4053690" y="3381221"/>
            <a:ext cx="68354" cy="6835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0" name="Google Shape;390;p40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91" name="Google Shape;391;p40"/>
          <p:cNvSpPr txBox="1">
            <a:spLocks noGrp="1"/>
          </p:cNvSpPr>
          <p:nvPr>
            <p:ph type="body" idx="1"/>
          </p:nvPr>
        </p:nvSpPr>
        <p:spPr>
          <a:xfrm>
            <a:off x="4320540" y="2345436"/>
            <a:ext cx="3957066" cy="84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sz="3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ify.dev/docs/ap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700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ctrTitle"/>
          </p:nvPr>
        </p:nvSpPr>
        <p:spPr>
          <a:xfrm>
            <a:off x="1587374" y="326135"/>
            <a:ext cx="6481880" cy="1263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</a:pPr>
            <a:r>
              <a:rPr lang="en" dirty="0">
                <a:latin typeface="+mj-lt"/>
              </a:rPr>
              <a:t>FINAL</a:t>
            </a:r>
            <a:endParaRPr dirty="0">
              <a:latin typeface="+mj-l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</a:pPr>
            <a:r>
              <a:rPr lang="en" dirty="0">
                <a:latin typeface="+mj-lt"/>
              </a:rPr>
              <a:t>PRESENTATION</a:t>
            </a:r>
            <a:endParaRPr dirty="0">
              <a:latin typeface="+mj-lt"/>
            </a:endParaRPr>
          </a:p>
        </p:txBody>
      </p:sp>
      <p:sp>
        <p:nvSpPr>
          <p:cNvPr id="397" name="Google Shape;397;p41"/>
          <p:cNvSpPr txBox="1">
            <a:spLocks noGrp="1"/>
          </p:cNvSpPr>
          <p:nvPr>
            <p:ph type="subTitle" idx="1"/>
          </p:nvPr>
        </p:nvSpPr>
        <p:spPr>
          <a:xfrm>
            <a:off x="2184303" y="3553732"/>
            <a:ext cx="5288021" cy="109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2100">
                <a:solidFill>
                  <a:schemeClr val="lt1"/>
                </a:solidFill>
                <a:latin typeface="+mj-lt"/>
              </a:rPr>
              <a:t>Anthony Le’Count • Camille Bouchard</a:t>
            </a:r>
            <a:br>
              <a:rPr lang="en" sz="2100">
                <a:solidFill>
                  <a:schemeClr val="lt1"/>
                </a:solidFill>
                <a:latin typeface="+mj-lt"/>
              </a:rPr>
            </a:br>
            <a:r>
              <a:rPr lang="en" sz="2100">
                <a:solidFill>
                  <a:schemeClr val="lt1"/>
                </a:solidFill>
                <a:latin typeface="+mj-lt"/>
              </a:rPr>
              <a:t>Alireza Jadidi • Haroun Benmeddour</a:t>
            </a:r>
            <a:br>
              <a:rPr lang="en" sz="2100">
                <a:solidFill>
                  <a:schemeClr val="lt1"/>
                </a:solidFill>
                <a:latin typeface="+mj-lt"/>
              </a:rPr>
            </a:br>
            <a:r>
              <a:rPr lang="en" sz="2100">
                <a:solidFill>
                  <a:schemeClr val="lt1"/>
                </a:solidFill>
                <a:latin typeface="+mj-lt"/>
              </a:rPr>
              <a:t>Jeel Patel • Phung An Vuong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2999">
              <a:schemeClr val="accen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DESIGN </a:t>
            </a:r>
            <a:r>
              <a:rPr lang="en">
                <a:latin typeface="+mj-lt"/>
              </a:rPr>
              <a:t>PLAN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DESIGN PLAN</a:t>
            </a:r>
            <a:endParaRPr>
              <a:latin typeface="+mj-lt"/>
            </a:endParaRPr>
          </a:p>
        </p:txBody>
      </p:sp>
      <p:sp>
        <p:nvSpPr>
          <p:cNvPr id="468" name="Google Shape;468;p51"/>
          <p:cNvSpPr txBox="1">
            <a:spLocks noGrp="1"/>
          </p:cNvSpPr>
          <p:nvPr>
            <p:ph type="body" idx="1"/>
          </p:nvPr>
        </p:nvSpPr>
        <p:spPr>
          <a:xfrm>
            <a:off x="388097" y="2300277"/>
            <a:ext cx="3666900" cy="25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Different frameworks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Layouts and Structure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Component Types</a:t>
            </a:r>
            <a:endParaRPr dirty="0">
              <a:latin typeface="+mj-lt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221641" y="787673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Design Plan</a:t>
            </a:r>
            <a:endParaRPr sz="1100" dirty="0">
              <a:latin typeface="+mj-lt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221641" y="1206920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100"/>
              <a:buFont typeface="Open Sans"/>
              <a:buNone/>
            </a:pPr>
            <a:r>
              <a:rPr lang="en" sz="2100" i="1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Idea Comparison</a:t>
            </a:r>
            <a:endParaRPr sz="1100">
              <a:latin typeface="+mj-lt"/>
            </a:endParaRPr>
          </a:p>
        </p:txBody>
      </p:sp>
      <p:pic>
        <p:nvPicPr>
          <p:cNvPr id="471" name="Google Shape;471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08" b="308"/>
          <a:stretch/>
        </p:blipFill>
        <p:spPr>
          <a:xfrm>
            <a:off x="4254624" y="880470"/>
            <a:ext cx="3860200" cy="386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177797" y="679142"/>
            <a:ext cx="50385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dirty="0">
                <a:solidFill>
                  <a:srgbClr val="E7E7E7"/>
                </a:solidFill>
                <a:latin typeface="+mj-lt"/>
              </a:rPr>
              <a:t>Design Choices</a:t>
            </a:r>
            <a:endParaRPr dirty="0">
              <a:latin typeface="+mj-lt"/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DESIGN PLAN</a:t>
            </a:r>
            <a:endParaRPr>
              <a:latin typeface="+mj-lt"/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body" idx="1"/>
          </p:nvPr>
        </p:nvSpPr>
        <p:spPr>
          <a:xfrm>
            <a:off x="354806" y="1778009"/>
            <a:ext cx="6184500" cy="2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254000" lvl="0" indent="-24955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Local VS project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Node.Js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React.Js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JavaScript</a:t>
            </a:r>
            <a:br>
              <a:rPr lang="en" sz="1700" dirty="0">
                <a:solidFill>
                  <a:srgbClr val="E7E7E7"/>
                </a:solidFill>
                <a:latin typeface="+mj-lt"/>
              </a:rPr>
            </a:br>
            <a:endParaRPr sz="1700" dirty="0">
              <a:solidFill>
                <a:srgbClr val="E7E7E7"/>
              </a:solidFill>
              <a:latin typeface="+mj-lt"/>
            </a:endParaRPr>
          </a:p>
          <a:p>
            <a:pPr marL="254000" lvl="0" indent="-24955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Horizontal Layout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Reactive and modular for mobile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Industry standard</a:t>
            </a:r>
            <a:br>
              <a:rPr lang="en" sz="1700" dirty="0">
                <a:solidFill>
                  <a:srgbClr val="E7E7E7"/>
                </a:solidFill>
                <a:latin typeface="+mj-lt"/>
              </a:rPr>
            </a:br>
            <a:endParaRPr sz="1700" dirty="0">
              <a:solidFill>
                <a:srgbClr val="E7E7E7"/>
              </a:solidFill>
              <a:latin typeface="+mj-lt"/>
            </a:endParaRPr>
          </a:p>
          <a:p>
            <a:pPr marL="254000" lvl="0" indent="-24955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Buttons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Aesthetic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Easier to use</a:t>
            </a:r>
            <a:endParaRPr dirty="0">
              <a:latin typeface="+mj-lt"/>
            </a:endParaRPr>
          </a:p>
        </p:txBody>
      </p:sp>
      <p:pic>
        <p:nvPicPr>
          <p:cNvPr id="479" name="Google Shape;479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38713" y="1425179"/>
            <a:ext cx="3200402" cy="3200402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2999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>
                <a:latin typeface="+mj-lt"/>
              </a:rPr>
              <a:t>FINAL </a:t>
            </a: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DESIGN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FINAL DESIGN</a:t>
            </a:r>
            <a:endParaRPr>
              <a:latin typeface="+mj-lt"/>
            </a:endParaRPr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1"/>
          </p:nvPr>
        </p:nvSpPr>
        <p:spPr>
          <a:xfrm>
            <a:off x="221650" y="2174050"/>
            <a:ext cx="4371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667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Local VS Project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203200" algn="l" rtl="0"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ts val="1800"/>
              <a:buChar char="•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React for front end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•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Node stores color and data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667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Basic IDE Tools</a:t>
            </a:r>
            <a:endParaRPr dirty="0">
              <a:latin typeface="+mj-lt"/>
            </a:endParaRPr>
          </a:p>
          <a:p>
            <a:pPr marL="254000" lvl="0" indent="-2667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Self determines framework</a:t>
            </a: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221641" y="78767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Final Design </a:t>
            </a:r>
            <a:endParaRPr sz="1100" dirty="0">
              <a:latin typeface="+mj-lt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221641" y="1206920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2100" i="1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Platform</a:t>
            </a:r>
            <a:endParaRPr sz="1100">
              <a:latin typeface="+mj-lt"/>
            </a:endParaRPr>
          </a:p>
        </p:txBody>
      </p:sp>
      <p:pic>
        <p:nvPicPr>
          <p:cNvPr id="493" name="Google Shape;493;p54"/>
          <p:cNvPicPr preferRelativeResize="0"/>
          <p:nvPr/>
        </p:nvPicPr>
        <p:blipFill rotWithShape="1">
          <a:blip r:embed="rId3">
            <a:alphaModFix/>
          </a:blip>
          <a:srcRect l="25000" r="25000"/>
          <a:stretch/>
        </p:blipFill>
        <p:spPr>
          <a:xfrm>
            <a:off x="4908600" y="1078254"/>
            <a:ext cx="3509575" cy="3509581"/>
          </a:xfrm>
          <a:custGeom>
            <a:avLst/>
            <a:gdLst/>
            <a:ahLst/>
            <a:cxnLst/>
            <a:rect l="l" t="t" r="r" b="b"/>
            <a:pathLst>
              <a:path w="4266960" h="4266968" extrusionOk="0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FINAL DESIGN</a:t>
            </a:r>
            <a:endParaRPr>
              <a:latin typeface="+mj-lt"/>
            </a:endParaRPr>
          </a:p>
        </p:txBody>
      </p:sp>
      <p:sp>
        <p:nvSpPr>
          <p:cNvPr id="499" name="Google Shape;499;p55"/>
          <p:cNvSpPr txBox="1">
            <a:spLocks noGrp="1"/>
          </p:cNvSpPr>
          <p:nvPr>
            <p:ph type="body" idx="1"/>
          </p:nvPr>
        </p:nvSpPr>
        <p:spPr>
          <a:xfrm>
            <a:off x="221650" y="1919950"/>
            <a:ext cx="36669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Product Selection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Choose desired product from table</a:t>
            </a:r>
            <a:br>
              <a:rPr lang="en" sz="1500" dirty="0">
                <a:solidFill>
                  <a:srgbClr val="E7E7E7"/>
                </a:solidFill>
                <a:latin typeface="+mj-lt"/>
              </a:rPr>
            </a:br>
            <a:endParaRPr sz="15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Routing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203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Selected product for customization </a:t>
            </a:r>
            <a:endParaRPr sz="15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Routing by product ID</a:t>
            </a:r>
            <a:endParaRPr sz="15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ID used in link</a:t>
            </a:r>
            <a:endParaRPr sz="1500"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221641" y="787673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Final Design </a:t>
            </a:r>
            <a:endParaRPr sz="1100" dirty="0">
              <a:latin typeface="+mj-lt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221641" y="1206920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100"/>
              <a:buFont typeface="Open Sans"/>
              <a:buNone/>
            </a:pPr>
            <a:r>
              <a:rPr lang="en" sz="2100" i="1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Front Page</a:t>
            </a:r>
            <a:endParaRPr sz="1100" dirty="0">
              <a:latin typeface="+mj-lt"/>
            </a:endParaRPr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75" y="1887375"/>
            <a:ext cx="4789575" cy="23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FINAL DESIGN</a:t>
            </a:r>
            <a:endParaRPr>
              <a:latin typeface="+mj-lt"/>
            </a:endParaRPr>
          </a:p>
        </p:txBody>
      </p:sp>
      <p:sp>
        <p:nvSpPr>
          <p:cNvPr id="508" name="Google Shape;508;p56"/>
          <p:cNvSpPr txBox="1">
            <a:spLocks noGrp="1"/>
          </p:cNvSpPr>
          <p:nvPr>
            <p:ph type="body" idx="1"/>
          </p:nvPr>
        </p:nvSpPr>
        <p:spPr>
          <a:xfrm>
            <a:off x="108616" y="1830868"/>
            <a:ext cx="4231736" cy="301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  <a:p>
            <a:pPr marL="254000" lvl="0" indent="-2159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200"/>
              <a:buFont typeface="Noto Sans Symbols"/>
              <a:buChar char="❖"/>
            </a:pPr>
            <a:r>
              <a:rPr lang="en-US" sz="1800" dirty="0">
                <a:solidFill>
                  <a:srgbClr val="E7E7E7"/>
                </a:solidFill>
                <a:latin typeface="+mj-lt"/>
              </a:rPr>
              <a:t>Product view and controls on 1 page</a:t>
            </a:r>
          </a:p>
          <a:p>
            <a:pPr marL="254000" lvl="0" indent="-2159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200"/>
              <a:buFont typeface="Noto Sans Symbols"/>
              <a:buChar char="❖"/>
            </a:pPr>
            <a:r>
              <a:rPr lang="en-US" sz="1800" dirty="0">
                <a:solidFill>
                  <a:srgbClr val="E7E7E7"/>
                </a:solidFill>
                <a:latin typeface="+mj-lt"/>
              </a:rPr>
              <a:t>Horizontal placement of checkout and cart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15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2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Intuitive and easy to use buttons diplayed</a:t>
            </a:r>
          </a:p>
          <a:p>
            <a:pPr marL="254000" lvl="0" indent="-215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2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Center alignment for visual appeal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E7E7E7"/>
              </a:solidFill>
              <a:latin typeface="+mj-lt"/>
            </a:endParaR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E7E7E7"/>
              </a:solidFill>
              <a:latin typeface="+mj-lt"/>
            </a:endParaR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221641" y="78767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Final Design</a:t>
            </a:r>
            <a:endParaRPr sz="1100" dirty="0">
              <a:latin typeface="+mj-lt"/>
            </a:endParaRPr>
          </a:p>
        </p:txBody>
      </p:sp>
      <p:sp>
        <p:nvSpPr>
          <p:cNvPr id="510" name="Google Shape;510;p56"/>
          <p:cNvSpPr txBox="1"/>
          <p:nvPr/>
        </p:nvSpPr>
        <p:spPr>
          <a:xfrm>
            <a:off x="221641" y="1206920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2100" i="1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Layout</a:t>
            </a:r>
            <a:endParaRPr sz="1100" dirty="0">
              <a:latin typeface="+mj-lt"/>
            </a:endParaRPr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125" y="787681"/>
            <a:ext cx="4348148" cy="211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125" y="2949317"/>
            <a:ext cx="4348151" cy="175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FINAL DESIGN</a:t>
            </a:r>
            <a:endParaRPr>
              <a:latin typeface="+mj-lt"/>
            </a:endParaRPr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221641" y="1887369"/>
            <a:ext cx="3933109" cy="279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None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Custom color addition</a:t>
            </a:r>
            <a:endParaRPr dirty="0">
              <a:latin typeface="+mj-lt"/>
            </a:endParaRPr>
          </a:p>
          <a:p>
            <a:pPr marL="254000" lvl="0" indent="-2197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Click “+” button to open the dropdown to enter hex code</a:t>
            </a:r>
            <a:endParaRPr dirty="0">
              <a:latin typeface="+mj-lt"/>
            </a:endParaRPr>
          </a:p>
          <a:p>
            <a:pPr marL="254000" lvl="0" indent="-2197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Enter  hex code of your  desired color in the input field.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197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Click“save” and  it will show with other colors.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1970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When pressing remove button it removes color from the list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1397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Noto Sans Symbols"/>
              <a:buNone/>
            </a:pPr>
            <a:endParaRPr dirty="0">
              <a:latin typeface="+mj-lt"/>
            </a:endParaRPr>
          </a:p>
          <a:p>
            <a:pPr marL="254000" lvl="0" indent="-1397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Noto Sans Symbols"/>
              <a:buNone/>
            </a:pPr>
            <a:endParaRPr dirty="0">
              <a:latin typeface="+mj-lt"/>
            </a:endParaRPr>
          </a:p>
          <a:p>
            <a:pPr marL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221641" y="78767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Final Design</a:t>
            </a:r>
            <a:endParaRPr sz="1100" dirty="0">
              <a:latin typeface="+mj-lt"/>
            </a:endParaRPr>
          </a:p>
        </p:txBody>
      </p:sp>
      <p:sp>
        <p:nvSpPr>
          <p:cNvPr id="520" name="Google Shape;520;p57"/>
          <p:cNvSpPr txBox="1"/>
          <p:nvPr/>
        </p:nvSpPr>
        <p:spPr>
          <a:xfrm>
            <a:off x="221641" y="1206920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2100" i="1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Inputs</a:t>
            </a:r>
            <a:endParaRPr sz="1100">
              <a:latin typeface="+mj-lt"/>
            </a:endParaRPr>
          </a:p>
        </p:txBody>
      </p:sp>
      <p:pic>
        <p:nvPicPr>
          <p:cNvPr id="521" name="Google Shape;5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67" y="833499"/>
            <a:ext cx="4497133" cy="191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367" y="2861805"/>
            <a:ext cx="4497133" cy="204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46000">
              <a:schemeClr val="accent2"/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WORK ACCOMPLISHED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5486741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Work Accomplished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33" name="Google Shape;533;p59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WORK ACCOMPLISHED</a:t>
            </a:r>
            <a:endParaRPr>
              <a:latin typeface="+mj-lt"/>
            </a:endParaRPr>
          </a:p>
        </p:txBody>
      </p:sp>
      <p:sp>
        <p:nvSpPr>
          <p:cNvPr id="534" name="Google Shape;534;p59"/>
          <p:cNvSpPr txBox="1">
            <a:spLocks noGrp="1"/>
          </p:cNvSpPr>
          <p:nvPr>
            <p:ph type="body" idx="1"/>
          </p:nvPr>
        </p:nvSpPr>
        <p:spPr>
          <a:xfrm>
            <a:off x="354806" y="1775732"/>
            <a:ext cx="5327537" cy="331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Front page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Product selection and routing</a:t>
            </a:r>
            <a:endParaRPr sz="15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Image can be imported onto a t-shirt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203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Implemented drag and drop feature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Notes Section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Customer notes sent to cart</a:t>
            </a:r>
            <a:endParaRPr sz="15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Color Buttons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Add colors using hex code and remove colors</a:t>
            </a:r>
            <a:endParaRPr sz="15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Shirt Background color</a:t>
            </a:r>
            <a:endParaRPr dirty="0">
              <a:latin typeface="+mj-lt"/>
            </a:endParaRPr>
          </a:p>
        </p:txBody>
      </p:sp>
      <p:pic>
        <p:nvPicPr>
          <p:cNvPr id="2" name="Google Shape;493;p54">
            <a:extLst>
              <a:ext uri="{FF2B5EF4-FFF2-40B4-BE49-F238E27FC236}">
                <a16:creationId xmlns:a16="http://schemas.microsoft.com/office/drawing/2014/main" id="{E1004558-6DFE-31BE-C2FD-0969E3030841}"/>
              </a:ext>
            </a:extLst>
          </p:cNvPr>
          <p:cNvPicPr preferRelativeResize="0"/>
          <p:nvPr/>
        </p:nvPicPr>
        <p:blipFill rotWithShape="1">
          <a:blip r:embed="rId3"/>
          <a:srcRect l="755" t="793" r="5633" b="793"/>
          <a:stretch/>
        </p:blipFill>
        <p:spPr>
          <a:xfrm>
            <a:off x="5073605" y="1091245"/>
            <a:ext cx="3509575" cy="3509581"/>
          </a:xfrm>
          <a:custGeom>
            <a:avLst/>
            <a:gdLst/>
            <a:ahLst/>
            <a:cxnLst/>
            <a:rect l="l" t="t" r="r" b="b"/>
            <a:pathLst>
              <a:path w="4266960" h="4266968" extrusionOk="0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0000">
              <a:schemeClr val="accent2"/>
            </a:gs>
            <a:gs pos="100000">
              <a:schemeClr val="accent4"/>
            </a:gs>
          </a:gsLst>
          <a:lin ang="8100000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title"/>
          </p:nvPr>
        </p:nvSpPr>
        <p:spPr>
          <a:xfrm>
            <a:off x="2384298" y="741784"/>
            <a:ext cx="4375404" cy="84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AGENDA</a:t>
            </a:r>
            <a:endParaRPr>
              <a:latin typeface="+mj-lt"/>
            </a:endParaRPr>
          </a:p>
        </p:txBody>
      </p:sp>
      <p:sp>
        <p:nvSpPr>
          <p:cNvPr id="403" name="Google Shape;403;p42"/>
          <p:cNvSpPr txBox="1">
            <a:spLocks noGrp="1"/>
          </p:cNvSpPr>
          <p:nvPr>
            <p:ph type="ftr" idx="11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FINAL PRESENTATION</a:t>
            </a:r>
            <a:endParaRPr>
              <a:latin typeface="+mj-lt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sldNum" idx="12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</a:t>
            </a:fld>
            <a:endParaRPr>
              <a:latin typeface="+mj-lt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body" idx="1"/>
          </p:nvPr>
        </p:nvSpPr>
        <p:spPr>
          <a:xfrm>
            <a:off x="3111246" y="2486207"/>
            <a:ext cx="4375500" cy="2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431800" lvl="0" indent="-358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" sz="3000">
                <a:latin typeface="+mj-lt"/>
              </a:rPr>
              <a:t>Project Info</a:t>
            </a:r>
            <a:endParaRPr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" sz="3000">
                <a:solidFill>
                  <a:schemeClr val="lt1"/>
                </a:solidFill>
                <a:latin typeface="+mj-lt"/>
              </a:rPr>
              <a:t>Background</a:t>
            </a:r>
            <a:endParaRPr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" sz="3000">
                <a:solidFill>
                  <a:schemeClr val="lt1"/>
                </a:solidFill>
                <a:latin typeface="+mj-lt"/>
              </a:rPr>
              <a:t>Design Plan</a:t>
            </a:r>
            <a:endParaRPr sz="3000">
              <a:solidFill>
                <a:schemeClr val="lt1"/>
              </a:solidFill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❖"/>
            </a:pPr>
            <a:r>
              <a:rPr lang="en" sz="3000">
                <a:latin typeface="+mj-lt"/>
              </a:rPr>
              <a:t>Final Design</a:t>
            </a:r>
            <a:endParaRPr sz="3000"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❖"/>
            </a:pPr>
            <a:r>
              <a:rPr lang="en" sz="3000">
                <a:latin typeface="+mj-lt"/>
              </a:rPr>
              <a:t>Work Accomplished</a:t>
            </a:r>
            <a:endParaRPr sz="3000"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❖"/>
            </a:pPr>
            <a:r>
              <a:rPr lang="en" sz="3000">
                <a:latin typeface="+mj-lt"/>
              </a:rPr>
              <a:t>Testing</a:t>
            </a:r>
            <a:endParaRPr sz="3000"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❖"/>
            </a:pPr>
            <a:r>
              <a:rPr lang="en" sz="3000">
                <a:latin typeface="+mj-lt"/>
              </a:rPr>
              <a:t>Challenges</a:t>
            </a:r>
            <a:endParaRPr>
              <a:latin typeface="+mj-lt"/>
            </a:endParaRPr>
          </a:p>
          <a:p>
            <a:pPr marL="431800" lvl="0" indent="-35877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" sz="3000">
                <a:latin typeface="+mj-lt"/>
              </a:rPr>
              <a:t>Recommendations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54867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Work Accomplished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sp>
        <p:nvSpPr>
          <p:cNvPr id="541" name="Google Shape;541;p60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WORK ACCOMPLISHED</a:t>
            </a:r>
            <a:endParaRPr>
              <a:latin typeface="+mj-lt"/>
            </a:endParaRPr>
          </a:p>
        </p:txBody>
      </p:sp>
      <p:sp>
        <p:nvSpPr>
          <p:cNvPr id="542" name="Google Shape;542;p60"/>
          <p:cNvSpPr txBox="1">
            <a:spLocks noGrp="1"/>
          </p:cNvSpPr>
          <p:nvPr>
            <p:ph type="body" idx="1"/>
          </p:nvPr>
        </p:nvSpPr>
        <p:spPr>
          <a:xfrm>
            <a:off x="354806" y="1775732"/>
            <a:ext cx="5327400" cy="3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Quantity features</a:t>
            </a:r>
            <a:endParaRPr dirty="0">
              <a:latin typeface="+mj-lt"/>
            </a:endParaRPr>
          </a:p>
          <a:p>
            <a:pPr marL="254000" lvl="0" indent="-2540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Buttons to identify clothing size</a:t>
            </a:r>
            <a:endParaRPr dirty="0">
              <a:latin typeface="+mj-lt"/>
            </a:endParaRPr>
          </a:p>
          <a:p>
            <a:pPr marL="254000" lvl="0" indent="-2540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Add to Cart Feature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Checkout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203200" algn="l" rtl="0"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ts val="18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Entered customer info sent to email address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Server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342900" lvl="2" indent="-184150" algn="l" rtl="0"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ts val="1500"/>
              <a:buChar char="•"/>
            </a:pPr>
            <a:r>
              <a:rPr lang="en" sz="1500" dirty="0">
                <a:solidFill>
                  <a:srgbClr val="E7E7E7"/>
                </a:solidFill>
                <a:latin typeface="+mj-lt"/>
              </a:rPr>
              <a:t>Data storage using Node.js</a:t>
            </a: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4" name="Picture 3" descr="A pink and green checklist in a circle&#10;&#10;Description automatically generated">
            <a:extLst>
              <a:ext uri="{FF2B5EF4-FFF2-40B4-BE49-F238E27FC236}">
                <a16:creationId xmlns:a16="http://schemas.microsoft.com/office/drawing/2014/main" id="{D83993C8-B14F-1EC6-CF65-8F8ED5B4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66658"/>
            <a:ext cx="4534597" cy="39768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4000">
              <a:schemeClr val="accent2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>
                <a:latin typeface="+mj-lt"/>
              </a:rPr>
              <a:t>TESTING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TESTING</a:t>
            </a:r>
            <a:endParaRPr>
              <a:latin typeface="+mj-lt"/>
            </a:endParaRPr>
          </a:p>
        </p:txBody>
      </p:sp>
      <p:sp>
        <p:nvSpPr>
          <p:cNvPr id="553" name="Google Shape;553;p62"/>
          <p:cNvSpPr txBox="1">
            <a:spLocks noGrp="1"/>
          </p:cNvSpPr>
          <p:nvPr>
            <p:ph type="title"/>
          </p:nvPr>
        </p:nvSpPr>
        <p:spPr>
          <a:xfrm>
            <a:off x="354806" y="960036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dirty="0">
                <a:solidFill>
                  <a:srgbClr val="E7E7E7"/>
                </a:solidFill>
                <a:latin typeface="+mj-lt"/>
              </a:rPr>
              <a:t>TESTING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54" name="Google Shape;554;p62"/>
          <p:cNvSpPr txBox="1"/>
          <p:nvPr/>
        </p:nvSpPr>
        <p:spPr>
          <a:xfrm>
            <a:off x="354806" y="1379283"/>
            <a:ext cx="771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100"/>
              <a:buFont typeface="Open Sans"/>
              <a:buNone/>
            </a:pPr>
            <a:r>
              <a:rPr lang="en" sz="2100" i="1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Team</a:t>
            </a:r>
            <a:endParaRPr sz="1100" dirty="0">
              <a:latin typeface="+mj-lt"/>
            </a:endParaRPr>
          </a:p>
        </p:txBody>
      </p:sp>
      <p:sp>
        <p:nvSpPr>
          <p:cNvPr id="555" name="Google Shape;555;p62"/>
          <p:cNvSpPr txBox="1">
            <a:spLocks noGrp="1"/>
          </p:cNvSpPr>
          <p:nvPr>
            <p:ph type="body" idx="1"/>
          </p:nvPr>
        </p:nvSpPr>
        <p:spPr>
          <a:xfrm>
            <a:off x="354802" y="1968100"/>
            <a:ext cx="3880200" cy="2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254000" lvl="0" indent="-24955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JEST</a:t>
            </a:r>
            <a:endParaRPr dirty="0"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Automated Testing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Components testing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Sever Testing</a:t>
            </a:r>
            <a:br>
              <a:rPr lang="en" sz="1700" dirty="0">
                <a:solidFill>
                  <a:srgbClr val="E7E7E7"/>
                </a:solidFill>
                <a:latin typeface="+mj-lt"/>
              </a:rPr>
            </a:br>
            <a:endParaRPr sz="1700" dirty="0">
              <a:solidFill>
                <a:srgbClr val="E7E7E7"/>
              </a:solidFill>
              <a:latin typeface="+mj-lt"/>
            </a:endParaRPr>
          </a:p>
          <a:p>
            <a:pPr marL="254000" lvl="0" indent="-24955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CYPRESS</a:t>
            </a:r>
            <a:endParaRPr dirty="0">
              <a:latin typeface="+mj-lt"/>
            </a:endParaRPr>
          </a:p>
          <a:p>
            <a:pPr marL="431800" marR="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Automated Testing for components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marR="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E2E testing for the whole app</a:t>
            </a:r>
            <a:br>
              <a:rPr lang="en" sz="1700" dirty="0">
                <a:solidFill>
                  <a:srgbClr val="E7E7E7"/>
                </a:solidFill>
                <a:latin typeface="+mj-lt"/>
              </a:rPr>
            </a:br>
            <a:endParaRPr sz="1700" dirty="0">
              <a:solidFill>
                <a:srgbClr val="E7E7E7"/>
              </a:solidFill>
              <a:latin typeface="+mj-lt"/>
            </a:endParaRPr>
          </a:p>
          <a:p>
            <a:pPr marL="254000" lvl="0" indent="-24955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MANUAL</a:t>
            </a:r>
            <a:endParaRPr dirty="0">
              <a:latin typeface="+mj-lt"/>
            </a:endParaRPr>
          </a:p>
          <a:p>
            <a:pPr marL="431800" marR="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Testing Components</a:t>
            </a:r>
            <a:endParaRPr sz="1700" dirty="0">
              <a:solidFill>
                <a:srgbClr val="E7E7E7"/>
              </a:solidFill>
              <a:latin typeface="+mj-lt"/>
            </a:endParaRPr>
          </a:p>
          <a:p>
            <a:pPr marL="431800" marR="0" lvl="1" indent="-2568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Noto Sans Symbols"/>
              <a:buChar char="❖"/>
            </a:pPr>
            <a:r>
              <a:rPr lang="en" sz="1700" dirty="0">
                <a:solidFill>
                  <a:srgbClr val="E7E7E7"/>
                </a:solidFill>
                <a:latin typeface="+mj-lt"/>
              </a:rPr>
              <a:t>Functions/Scope testing</a:t>
            </a:r>
            <a:endParaRPr sz="1700" dirty="0"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556" name="Google Shape;5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00" y="849900"/>
            <a:ext cx="3586225" cy="41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4000">
              <a:schemeClr val="accent2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CHALLENGES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Challenges</a:t>
            </a:r>
            <a:endParaRPr>
              <a:latin typeface="+mj-lt"/>
            </a:endParaRPr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1"/>
          </p:nvPr>
        </p:nvSpPr>
        <p:spPr>
          <a:xfrm>
            <a:off x="354801" y="1980050"/>
            <a:ext cx="38802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UI Design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7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Data Storage and lasting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7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Hosting limitations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700"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Integrating all components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700"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Testing &amp; fixing features</a:t>
            </a:r>
            <a:endParaRPr dirty="0">
              <a:latin typeface="+mj-lt"/>
            </a:endParaRPr>
          </a:p>
        </p:txBody>
      </p:sp>
      <p:sp>
        <p:nvSpPr>
          <p:cNvPr id="568" name="Google Shape;568;p64"/>
          <p:cNvSpPr txBox="1">
            <a:spLocks noGrp="1"/>
          </p:cNvSpPr>
          <p:nvPr>
            <p:ph type="title"/>
          </p:nvPr>
        </p:nvSpPr>
        <p:spPr>
          <a:xfrm>
            <a:off x="354806" y="960036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Challenges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69" name="Google Shape;569;p64"/>
          <p:cNvSpPr txBox="1"/>
          <p:nvPr/>
        </p:nvSpPr>
        <p:spPr>
          <a:xfrm>
            <a:off x="354806" y="137928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100"/>
              <a:buFont typeface="Open Sans"/>
              <a:buNone/>
            </a:pPr>
            <a:r>
              <a:rPr lang="en" sz="2100" i="1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React / Node</a:t>
            </a:r>
            <a:endParaRPr sz="1100" dirty="0">
              <a:latin typeface="+mj-lt"/>
            </a:endParaRPr>
          </a:p>
        </p:txBody>
      </p:sp>
      <p:pic>
        <p:nvPicPr>
          <p:cNvPr id="570" name="Google Shape;570;p64"/>
          <p:cNvPicPr preferRelativeResize="0"/>
          <p:nvPr/>
        </p:nvPicPr>
        <p:blipFill rotWithShape="1">
          <a:blip r:embed="rId3">
            <a:alphaModFix/>
          </a:blip>
          <a:srcRect l="209" r="219"/>
          <a:stretch/>
        </p:blipFill>
        <p:spPr>
          <a:xfrm>
            <a:off x="4490400" y="960025"/>
            <a:ext cx="3882934" cy="3882941"/>
          </a:xfrm>
          <a:custGeom>
            <a:avLst/>
            <a:gdLst/>
            <a:ahLst/>
            <a:cxnLst/>
            <a:rect l="l" t="t" r="r" b="b"/>
            <a:pathLst>
              <a:path w="4266960" h="4266968" extrusionOk="0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OVERVIEW</a:t>
            </a:r>
            <a:endParaRPr>
              <a:latin typeface="+mj-lt"/>
            </a:endParaRPr>
          </a:p>
        </p:txBody>
      </p:sp>
      <p:sp>
        <p:nvSpPr>
          <p:cNvPr id="576" name="Google Shape;576;p65"/>
          <p:cNvSpPr txBox="1">
            <a:spLocks noGrp="1"/>
          </p:cNvSpPr>
          <p:nvPr>
            <p:ph type="body" idx="1"/>
          </p:nvPr>
        </p:nvSpPr>
        <p:spPr>
          <a:xfrm>
            <a:off x="354800" y="2072825"/>
            <a:ext cx="41628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Clarity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Time management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Communication among team members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Coordination or meeting scheduling</a:t>
            </a:r>
            <a:endParaRPr dirty="0">
              <a:latin typeface="+mj-lt"/>
            </a:endParaRPr>
          </a:p>
        </p:txBody>
      </p:sp>
      <p:sp>
        <p:nvSpPr>
          <p:cNvPr id="577" name="Google Shape;577;p65"/>
          <p:cNvSpPr txBox="1">
            <a:spLocks noGrp="1"/>
          </p:cNvSpPr>
          <p:nvPr>
            <p:ph type="title"/>
          </p:nvPr>
        </p:nvSpPr>
        <p:spPr>
          <a:xfrm>
            <a:off x="354806" y="960036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Challenges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78" name="Google Shape;578;p65"/>
          <p:cNvSpPr txBox="1"/>
          <p:nvPr/>
        </p:nvSpPr>
        <p:spPr>
          <a:xfrm>
            <a:off x="354806" y="137928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2100" i="1" dirty="0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Team</a:t>
            </a:r>
            <a:endParaRPr sz="1100" dirty="0">
              <a:latin typeface="+mj-lt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l="426" r="426"/>
          <a:stretch/>
        </p:blipFill>
        <p:spPr>
          <a:xfrm>
            <a:off x="4572000" y="1048549"/>
            <a:ext cx="3658918" cy="3658925"/>
          </a:xfrm>
          <a:custGeom>
            <a:avLst/>
            <a:gdLst/>
            <a:ahLst/>
            <a:cxnLst/>
            <a:rect l="l" t="t" r="r" b="b"/>
            <a:pathLst>
              <a:path w="4266960" h="4266968" extrusionOk="0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6000">
              <a:schemeClr val="accent2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>
                <a:latin typeface="+mj-lt"/>
              </a:rPr>
              <a:t>RECOMMENDATIONS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5486741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dirty="0">
                <a:solidFill>
                  <a:srgbClr val="E7E7E7"/>
                </a:solidFill>
                <a:latin typeface="+mj-lt"/>
              </a:rPr>
              <a:t>Recommendations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590" name="Google Shape;590;p67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Recommendations</a:t>
            </a:r>
            <a:endParaRPr>
              <a:latin typeface="+mj-lt"/>
            </a:endParaRPr>
          </a:p>
        </p:txBody>
      </p:sp>
      <p:sp>
        <p:nvSpPr>
          <p:cNvPr id="591" name="Google Shape;591;p67"/>
          <p:cNvSpPr txBox="1">
            <a:spLocks noGrp="1"/>
          </p:cNvSpPr>
          <p:nvPr>
            <p:ph type="body" idx="1"/>
          </p:nvPr>
        </p:nvSpPr>
        <p:spPr>
          <a:xfrm>
            <a:off x="354800" y="1926425"/>
            <a:ext cx="4591800" cy="28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Login System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Mobile Integration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Browser and OS compatibility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Scalability for user traffic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Shopify Integration</a:t>
            </a: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592" name="Google Shape;592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15105" y="1203086"/>
            <a:ext cx="3200220" cy="3200227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6000">
              <a:schemeClr val="accent2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dirty="0">
                <a:latin typeface="+mj-lt"/>
              </a:rPr>
              <a:t>DEMONSTRATION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>
            <a:spLocks noGrp="1"/>
          </p:cNvSpPr>
          <p:nvPr>
            <p:ph type="title"/>
          </p:nvPr>
        </p:nvSpPr>
        <p:spPr>
          <a:xfrm>
            <a:off x="673214" y="64210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Screen Change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B50808-0982-163F-83D0-77D030CA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02" y="838629"/>
            <a:ext cx="6171340" cy="4114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400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>
                <a:latin typeface="+mj-lt"/>
              </a:rPr>
              <a:t>PROJECT INFO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"/>
          <p:cNvSpPr txBox="1">
            <a:spLocks noGrp="1"/>
          </p:cNvSpPr>
          <p:nvPr>
            <p:ph type="title"/>
          </p:nvPr>
        </p:nvSpPr>
        <p:spPr>
          <a:xfrm>
            <a:off x="673228" y="64200"/>
            <a:ext cx="58521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Image Import - Button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7386CA-AF3C-C65F-5359-3210757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00" y="879879"/>
            <a:ext cx="6109465" cy="40729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673224" y="64200"/>
            <a:ext cx="79896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Image Import - Drag &amp; Drop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D4B94A-F1FC-351D-05A5-520B6627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53" y="859255"/>
            <a:ext cx="6157590" cy="41050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>
            <a:spLocks noGrp="1"/>
          </p:cNvSpPr>
          <p:nvPr>
            <p:ph type="title"/>
          </p:nvPr>
        </p:nvSpPr>
        <p:spPr>
          <a:xfrm>
            <a:off x="673213" y="64210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Image Resizing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A5102DF-E1A9-6557-3B77-C8B56F9F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00" y="831754"/>
            <a:ext cx="6198841" cy="413256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3"/>
          <p:cNvSpPr txBox="1">
            <a:spLocks noGrp="1"/>
          </p:cNvSpPr>
          <p:nvPr>
            <p:ph type="title"/>
          </p:nvPr>
        </p:nvSpPr>
        <p:spPr>
          <a:xfrm>
            <a:off x="673214" y="64210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Image Movement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995B66-AE35-9E5D-97D2-571DE396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76" y="845782"/>
            <a:ext cx="6274468" cy="41829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673213" y="64210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Colour Selection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E5356C-C210-EE0D-2803-8713D278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24" y="756128"/>
            <a:ext cx="6336345" cy="42242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>
            <a:spLocks noGrp="1"/>
          </p:cNvSpPr>
          <p:nvPr>
            <p:ph type="title"/>
          </p:nvPr>
        </p:nvSpPr>
        <p:spPr>
          <a:xfrm>
            <a:off x="673213" y="64210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Quantity Modifier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0CB6ED-A23B-8387-70DB-CD85D587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98" y="824879"/>
            <a:ext cx="6274468" cy="41829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>
            <a:spLocks noGrp="1"/>
          </p:cNvSpPr>
          <p:nvPr>
            <p:ph type="title"/>
          </p:nvPr>
        </p:nvSpPr>
        <p:spPr>
          <a:xfrm>
            <a:off x="673213" y="64210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Size Selection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67CA4D-CD26-F5FA-797E-808339F4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74" y="776753"/>
            <a:ext cx="6308844" cy="42058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>
            <a:spLocks noGrp="1"/>
          </p:cNvSpPr>
          <p:nvPr>
            <p:ph type="title"/>
          </p:nvPr>
        </p:nvSpPr>
        <p:spPr>
          <a:xfrm>
            <a:off x="673213" y="64210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Add to Cart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D99C2E-E1DE-9F52-EE98-4B50EE3E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24" y="776754"/>
            <a:ext cx="6343221" cy="42288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8"/>
          <p:cNvSpPr txBox="1">
            <a:spLocks noGrp="1"/>
          </p:cNvSpPr>
          <p:nvPr>
            <p:ph type="title"/>
          </p:nvPr>
        </p:nvSpPr>
        <p:spPr>
          <a:xfrm>
            <a:off x="673214" y="64210"/>
            <a:ext cx="46428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>
                <a:solidFill>
                  <a:srgbClr val="E7E7E7"/>
                </a:solidFill>
                <a:latin typeface="+mj-lt"/>
              </a:rPr>
              <a:t>Checkout</a:t>
            </a:r>
            <a:endParaRPr>
              <a:solidFill>
                <a:srgbClr val="E7E7E7"/>
              </a:solidFill>
              <a:latin typeface="+mj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8983EF-8DC7-3EF2-5380-1D4720FF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52" y="811128"/>
            <a:ext cx="6150716" cy="41004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>
            <a:spLocks noGrp="1"/>
          </p:cNvSpPr>
          <p:nvPr>
            <p:ph type="title"/>
          </p:nvPr>
        </p:nvSpPr>
        <p:spPr>
          <a:xfrm>
            <a:off x="84582" y="466344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References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660" name="Google Shape;660;p79"/>
          <p:cNvSpPr txBox="1">
            <a:spLocks noGrp="1"/>
          </p:cNvSpPr>
          <p:nvPr>
            <p:ph type="body" idx="1"/>
          </p:nvPr>
        </p:nvSpPr>
        <p:spPr>
          <a:xfrm>
            <a:off x="441219" y="1351026"/>
            <a:ext cx="8261562" cy="366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254000" lvl="0" indent="-25336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“EzMoney - reaction,” YouTube, 29-Jul-2022. [Online]. Available: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https://www.youtube.com/watch?v=PlWtXOBiluQ&amp;t=4s. [Accessed: 13-Apr-2023].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“Chat.openai.com.” [Online]. Available: https://chat.openai.com/. [Accessed: 13-Apr2023].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“Become a Shopify partner today - Shopify Partners,” Shopify. [Online]. Available: https://www.shopify.com/ca/partners. [Accessed: 13-Apr-2023].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“Shopify API reference docs,” Shopify. [Online]. Available: </a:t>
            </a:r>
            <a:r>
              <a:rPr lang="en" sz="1800" u="sng" dirty="0">
                <a:solidFill>
                  <a:schemeClr val="hlink"/>
                </a:solidFill>
                <a:latin typeface="+mj-lt"/>
                <a:hlinkClick r:id="rId3"/>
              </a:rPr>
              <a:t>https://shopify.dev/docs/api</a:t>
            </a:r>
            <a:r>
              <a:rPr lang="en" sz="1800" dirty="0">
                <a:solidFill>
                  <a:srgbClr val="C4C4C4"/>
                </a:solidFill>
                <a:latin typeface="+mj-lt"/>
              </a:rPr>
              <a:t>. [Accessed: 13-Apr-2023].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“Web technology for developers,” MDN. [Online]. Available: https://developer.mozilla.org/en-US/docs/Web. [Accessed: 13-Apr-2023]. 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“Free vector: Versus vs screen banner for battle or comparision,” Freepik, 08-Jul-2020. [Online]. Available: https://www.freepik.com/free-vector/versus-vs-screen-banner-battle-comparision_9105964.htm#query=vs%20logo&amp;amp;position=3&amp;amp;from_view=keyword&amp;amp;track=ais. [Accessed: 14-Apr-2023]. 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“Free vector: Illustration of reverse clock icon,” Freepik, 17-Jul-2018. [Online]. Available: https://www.freepik.com/free-vector/illustration-reverse-clock-icon_2606149.htm. [Accessed: 14-Apr-2023]. 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“Checklists,” SIGN. [Online]. Available: https://www.sign.ac.uk/what-we-do/methodology/checklists/. [Accessed: 14-Apr-2023]. 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M. &amp;amp; A. Gross, “Gross mendelsohn: CPA firm in Baltimore, Northern Virginia and DC,” Gross Mendelsohn &amp;amp; Associates. [Online]. Available: https://www.gma-cpa.com/. [Accessed: 14-Apr-2023]. </a:t>
            </a:r>
            <a:endParaRPr dirty="0">
              <a:latin typeface="+mj-lt"/>
            </a:endParaRPr>
          </a:p>
          <a:p>
            <a:pPr marL="254000" lvl="0" indent="-253365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C4C4C4"/>
              </a:buClr>
              <a:buSzPct val="100000"/>
              <a:buFont typeface="Noto Sans Symbols"/>
              <a:buChar char="❖"/>
            </a:pPr>
            <a:r>
              <a:rPr lang="en" sz="1800" dirty="0">
                <a:solidFill>
                  <a:srgbClr val="C4C4C4"/>
                </a:solidFill>
                <a:latin typeface="+mj-lt"/>
              </a:rPr>
              <a:t>Iconfinder, “Icons,” Iconfinder. [Online]. Available: https://www.iconfinder.com/search. [Accessed: 14-Apr-2023]. </a:t>
            </a:r>
            <a:endParaRPr dirty="0">
              <a:latin typeface="+mj-lt"/>
            </a:endParaRPr>
          </a:p>
        </p:txBody>
      </p:sp>
      <p:sp>
        <p:nvSpPr>
          <p:cNvPr id="661" name="Google Shape;661;p79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REFERENCES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Project Info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16" name="Google Shape;416;p44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OVERVIEW</a:t>
            </a:r>
            <a:endParaRPr>
              <a:latin typeface="+mj-lt"/>
            </a:endParaRPr>
          </a:p>
        </p:txBody>
      </p:sp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54806" y="1977012"/>
            <a:ext cx="6184500" cy="2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Online bridal clothing store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Client: Abby 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Owner of Never Knew I Needed (NKIN)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Based on NKIN’s functionality and design 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Ongoing project from previous implementations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New features to be added/fixed</a:t>
            </a:r>
            <a:endParaRPr dirty="0">
              <a:latin typeface="+mj-lt"/>
            </a:endParaRPr>
          </a:p>
        </p:txBody>
      </p:sp>
      <p:pic>
        <p:nvPicPr>
          <p:cNvPr id="418" name="Google Shape;418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43000">
              <a:schemeClr val="accent2"/>
            </a:gs>
            <a:gs pos="100000">
              <a:schemeClr val="accent4"/>
            </a:gs>
          </a:gsLst>
          <a:lin ang="16200000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>
            <a:spLocks noGrp="1"/>
          </p:cNvSpPr>
          <p:nvPr>
            <p:ph type="title"/>
          </p:nvPr>
        </p:nvSpPr>
        <p:spPr>
          <a:xfrm>
            <a:off x="2593467" y="2251563"/>
            <a:ext cx="3957066" cy="64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OVERVIEW</a:t>
            </a:r>
            <a:endParaRPr>
              <a:latin typeface="+mj-lt"/>
            </a:endParaRPr>
          </a:p>
        </p:txBody>
      </p:sp>
      <p:sp>
        <p:nvSpPr>
          <p:cNvPr id="424" name="Google Shape;424;p45"/>
          <p:cNvSpPr txBox="1">
            <a:spLocks noGrp="1"/>
          </p:cNvSpPr>
          <p:nvPr>
            <p:ph type="body" idx="1"/>
          </p:nvPr>
        </p:nvSpPr>
        <p:spPr>
          <a:xfrm>
            <a:off x="354801" y="2099550"/>
            <a:ext cx="52035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Color customization: Adding and removing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Drag and drop feature for logo placement, Resize and Movement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Front page with multiple Items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Notes section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Limit Quantity options 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Cart Checkout</a:t>
            </a: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Email Notification upon submitting</a:t>
            </a:r>
            <a:endParaRPr sz="1800"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25" name="Google Shape;425;p45"/>
          <p:cNvSpPr txBox="1">
            <a:spLocks noGrp="1"/>
          </p:cNvSpPr>
          <p:nvPr>
            <p:ph type="title"/>
          </p:nvPr>
        </p:nvSpPr>
        <p:spPr>
          <a:xfrm>
            <a:off x="354806" y="960036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Project Info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354806" y="1379283"/>
            <a:ext cx="7717070" cy="54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ct val="100000"/>
              <a:buFont typeface="Open Sans"/>
              <a:buNone/>
            </a:pPr>
            <a:r>
              <a:rPr lang="en" sz="2100" i="1">
                <a:solidFill>
                  <a:srgbClr val="E7E7E7"/>
                </a:solidFill>
                <a:latin typeface="+mj-lt"/>
                <a:ea typeface="Open Sans"/>
                <a:cs typeface="Open Sans"/>
                <a:sym typeface="Open Sans"/>
              </a:rPr>
              <a:t>Needs</a:t>
            </a:r>
            <a:endParaRPr sz="1100">
              <a:latin typeface="+mj-lt"/>
            </a:endParaRPr>
          </a:p>
        </p:txBody>
      </p:sp>
      <p:pic>
        <p:nvPicPr>
          <p:cNvPr id="427" name="Google Shape;427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48000">
              <a:schemeClr val="accent2"/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ctrTitle"/>
          </p:nvPr>
        </p:nvSpPr>
        <p:spPr>
          <a:xfrm>
            <a:off x="1143000" y="1203998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" b="1" cap="none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rPr>
              <a:t>BACKGROUND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title"/>
          </p:nvPr>
        </p:nvSpPr>
        <p:spPr>
          <a:xfrm>
            <a:off x="382465" y="827792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Background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38" name="Google Shape;438;p47"/>
          <p:cNvSpPr txBox="1">
            <a:spLocks noGrp="1"/>
          </p:cNvSpPr>
          <p:nvPr>
            <p:ph type="body" idx="1"/>
          </p:nvPr>
        </p:nvSpPr>
        <p:spPr>
          <a:xfrm>
            <a:off x="382465" y="2241097"/>
            <a:ext cx="5084945" cy="290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Never Knew I needed, an Online Bridal Clothing Store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Features to improve Customer Experience</a:t>
            </a:r>
            <a:br>
              <a:rPr lang="en" sz="1800" dirty="0">
                <a:solidFill>
                  <a:srgbClr val="E7E7E7"/>
                </a:solidFill>
                <a:latin typeface="+mj-lt"/>
              </a:rPr>
            </a:br>
            <a:endParaRPr sz="1800" dirty="0">
              <a:solidFill>
                <a:srgbClr val="E7E7E7"/>
              </a:solidFill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Completion of Previous teams work</a:t>
            </a:r>
            <a:endParaRPr dirty="0">
              <a:latin typeface="+mj-lt"/>
            </a:endParaRPr>
          </a:p>
        </p:txBody>
      </p:sp>
      <p:sp>
        <p:nvSpPr>
          <p:cNvPr id="439" name="Google Shape;439;p47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BACKGROUND</a:t>
            </a:r>
            <a:endParaRPr>
              <a:latin typeface="+mj-lt"/>
            </a:endParaRPr>
          </a:p>
        </p:txBody>
      </p:sp>
      <p:pic>
        <p:nvPicPr>
          <p:cNvPr id="440" name="Google Shape;440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31774" y="664922"/>
            <a:ext cx="4012226" cy="401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Previous Solution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46" name="Google Shape;446;p48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BACKGROUND</a:t>
            </a:r>
            <a:endParaRPr>
              <a:latin typeface="+mj-lt"/>
            </a:endParaRPr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1"/>
          </p:nvPr>
        </p:nvSpPr>
        <p:spPr>
          <a:xfrm>
            <a:off x="354806" y="2167112"/>
            <a:ext cx="5234167" cy="279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Image upload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Color, Size &amp; Quantity Options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Login system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Checkout</a:t>
            </a:r>
            <a:endParaRPr dirty="0">
              <a:latin typeface="+mj-lt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8236" y="2115472"/>
            <a:ext cx="4490957" cy="256168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>
            <a:spLocks noGrp="1"/>
          </p:cNvSpPr>
          <p:nvPr>
            <p:ph type="title"/>
          </p:nvPr>
        </p:nvSpPr>
        <p:spPr>
          <a:xfrm>
            <a:off x="354806" y="74018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4100"/>
              <a:buFont typeface="Open Sans"/>
              <a:buNone/>
            </a:pPr>
            <a:r>
              <a:rPr lang="en" sz="4100" dirty="0">
                <a:solidFill>
                  <a:srgbClr val="E7E7E7"/>
                </a:solidFill>
                <a:latin typeface="+mj-lt"/>
              </a:rPr>
              <a:t>Previous Solution</a:t>
            </a:r>
            <a:endParaRPr dirty="0">
              <a:solidFill>
                <a:srgbClr val="E7E7E7"/>
              </a:solidFill>
              <a:latin typeface="+mj-lt"/>
            </a:endParaRPr>
          </a:p>
        </p:txBody>
      </p:sp>
      <p:sp>
        <p:nvSpPr>
          <p:cNvPr id="454" name="Google Shape;454;p49"/>
          <p:cNvSpPr txBox="1">
            <a:spLocks noGrp="1"/>
          </p:cNvSpPr>
          <p:nvPr>
            <p:ph type="ftr" idx="11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BACKGROUND</a:t>
            </a:r>
            <a:endParaRPr>
              <a:latin typeface="+mj-lt"/>
            </a:endParaRPr>
          </a:p>
        </p:txBody>
      </p:sp>
      <p:sp>
        <p:nvSpPr>
          <p:cNvPr id="455" name="Google Shape;455;p49"/>
          <p:cNvSpPr txBox="1">
            <a:spLocks noGrp="1"/>
          </p:cNvSpPr>
          <p:nvPr>
            <p:ph type="body" idx="1"/>
          </p:nvPr>
        </p:nvSpPr>
        <p:spPr>
          <a:xfrm>
            <a:off x="354806" y="2167112"/>
            <a:ext cx="5234167" cy="279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54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Too many Color Options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Quantity Has no limit</a:t>
            </a:r>
            <a:endParaRPr dirty="0">
              <a:latin typeface="+mj-lt"/>
            </a:endParaRPr>
          </a:p>
          <a:p>
            <a:pPr marL="254000" lvl="0" indent="-254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E7E7E7"/>
              </a:buClr>
              <a:buSzPts val="1800"/>
              <a:buFont typeface="Noto Sans Symbols"/>
              <a:buChar char="❖"/>
            </a:pPr>
            <a:r>
              <a:rPr lang="en" sz="1800" dirty="0">
                <a:solidFill>
                  <a:srgbClr val="E7E7E7"/>
                </a:solidFill>
                <a:latin typeface="+mj-lt"/>
              </a:rPr>
              <a:t>Image Navigation Issues</a:t>
            </a:r>
            <a:endParaRPr dirty="0">
              <a:latin typeface="+mj-lt"/>
            </a:endParaRPr>
          </a:p>
        </p:txBody>
      </p:sp>
      <p:pic>
        <p:nvPicPr>
          <p:cNvPr id="456" name="Google Shape;45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7455" y="1624870"/>
            <a:ext cx="3351110" cy="29089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118" y="1985309"/>
            <a:ext cx="846450" cy="1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ustom 11">
      <a:dk1>
        <a:srgbClr val="000000"/>
      </a:dk1>
      <a:lt1>
        <a:srgbClr val="151515"/>
      </a:lt1>
      <a:dk2>
        <a:srgbClr val="335B74"/>
      </a:dk2>
      <a:lt2>
        <a:srgbClr val="151515"/>
      </a:lt2>
      <a:accent1>
        <a:srgbClr val="ECA6AE"/>
      </a:accent1>
      <a:accent2>
        <a:srgbClr val="ECA6AE"/>
      </a:accent2>
      <a:accent3>
        <a:srgbClr val="ECA6AE"/>
      </a:accent3>
      <a:accent4>
        <a:srgbClr val="FEE9FD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910</Words>
  <Application>Microsoft Office PowerPoint</Application>
  <PresentationFormat>On-screen Show (16:9)</PresentationFormat>
  <Paragraphs>190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Noto Sans Symbols</vt:lpstr>
      <vt:lpstr>Arial</vt:lpstr>
      <vt:lpstr>Open Sans</vt:lpstr>
      <vt:lpstr>Simple Light</vt:lpstr>
      <vt:lpstr>Theme1</vt:lpstr>
      <vt:lpstr>FINAL PRESENTATION</vt:lpstr>
      <vt:lpstr>AGENDA</vt:lpstr>
      <vt:lpstr>PROJECT INFO</vt:lpstr>
      <vt:lpstr>Project Info</vt:lpstr>
      <vt:lpstr>Project Info</vt:lpstr>
      <vt:lpstr>BACKGROUND</vt:lpstr>
      <vt:lpstr>Background</vt:lpstr>
      <vt:lpstr>Previous Solution</vt:lpstr>
      <vt:lpstr>Previous Solution</vt:lpstr>
      <vt:lpstr>DESIGN PLAN</vt:lpstr>
      <vt:lpstr>PowerPoint Presentation</vt:lpstr>
      <vt:lpstr>Design Choices</vt:lpstr>
      <vt:lpstr>FINAL DESIGN</vt:lpstr>
      <vt:lpstr>PowerPoint Presentation</vt:lpstr>
      <vt:lpstr>PowerPoint Presentation</vt:lpstr>
      <vt:lpstr>PowerPoint Presentation</vt:lpstr>
      <vt:lpstr>PowerPoint Presentation</vt:lpstr>
      <vt:lpstr>WORK ACCOMPLISHED</vt:lpstr>
      <vt:lpstr>Work Accomplished</vt:lpstr>
      <vt:lpstr>Work Accomplished</vt:lpstr>
      <vt:lpstr>TESTING</vt:lpstr>
      <vt:lpstr>TESTING</vt:lpstr>
      <vt:lpstr>CHALLENGES</vt:lpstr>
      <vt:lpstr>Challenges</vt:lpstr>
      <vt:lpstr>Challenges</vt:lpstr>
      <vt:lpstr>RECOMMENDATIONS</vt:lpstr>
      <vt:lpstr>Recommendations</vt:lpstr>
      <vt:lpstr>DEMONSTRATION</vt:lpstr>
      <vt:lpstr>Screen Change</vt:lpstr>
      <vt:lpstr>Image Import - Button</vt:lpstr>
      <vt:lpstr>Image Import - Drag &amp; Drop</vt:lpstr>
      <vt:lpstr>Image Resizing</vt:lpstr>
      <vt:lpstr>Image Movement</vt:lpstr>
      <vt:lpstr>Colour Selection</vt:lpstr>
      <vt:lpstr>Quantity Modifier</vt:lpstr>
      <vt:lpstr>Size Selection</vt:lpstr>
      <vt:lpstr>Add to Cart</vt:lpstr>
      <vt:lpstr>Checkout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Haroun Benmeddour</cp:lastModifiedBy>
  <cp:revision>4</cp:revision>
  <dcterms:modified xsi:type="dcterms:W3CDTF">2023-08-09T23:30:37Z</dcterms:modified>
</cp:coreProperties>
</file>